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F8434E-F5FB-47FD-83DA-90F0F1D4D741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9BD61F-9740-428F-AEB0-5A9A6DB52F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1828800"/>
          </a:xfrm>
        </p:spPr>
        <p:txBody>
          <a:bodyPr>
            <a:normAutofit/>
          </a:bodyPr>
          <a:lstStyle/>
          <a:p>
            <a:r>
              <a:rPr lang="sr-Cyrl-RS" sz="7200" dirty="0" smtClean="0">
                <a:solidFill>
                  <a:schemeClr val="accent2"/>
                </a:solidFill>
              </a:rPr>
              <a:t>ПОРТФОЛИО</a:t>
            </a:r>
            <a:endParaRPr lang="en-US" sz="7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Љиљана Младеновић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b="1" dirty="0" smtClean="0">
                <a:cs typeface="Times New Roman" pitchFamily="18" charset="0"/>
              </a:rPr>
              <a:t>К2 - Компетенција за поучавање и учење</a:t>
            </a:r>
            <a:r>
              <a:rPr lang="sr-Cyrl-RS" b="1" dirty="0" smtClean="0">
                <a:cs typeface="Times New Roman" pitchFamily="18" charset="0"/>
              </a:rPr>
              <a:t> </a:t>
            </a:r>
            <a:endParaRPr lang="en-US" dirty="0" smtClean="0"/>
          </a:p>
          <a:p>
            <a:r>
              <a:rPr lang="sr-Latn-CS" dirty="0" smtClean="0">
                <a:cs typeface="Times New Roman" pitchFamily="18" charset="0"/>
              </a:rPr>
              <a:t>Јасно наглашавам кључне појмове и истичем циљеве часа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Проверавам да ли су упутства која дајем јасна свим ученицима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Подржавам ученике да слободно износе своје идеје, постављају питања, дискутују и коментаришу у вези са предметом учења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Наставне материјале, методе, темпо рада и захтеве прилагођавам различитим образовним потребама и могућностима ученика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Када год је могуће у раду користим групну дискусију, дебате, играње улога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Подстичем ученике да користе различите начине и приступе у решавању задатака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Користим ученичка постигнућа као показатељ ефикасности и ефективности сопственог рада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Прихватам одговоре ученика на начин који охрабрује и подстиче њихово даље учешће у раду</a:t>
            </a:r>
            <a:endParaRPr lang="en-US" dirty="0" smtClean="0">
              <a:cs typeface="Times New Roman" pitchFamily="18" charset="0"/>
            </a:endParaRPr>
          </a:p>
          <a:p>
            <a:r>
              <a:rPr lang="sr-Latn-CS" dirty="0" smtClean="0">
                <a:cs typeface="Times New Roman" pitchFamily="18" charset="0"/>
              </a:rPr>
              <a:t>Ученицима дајем благовремену и јасну повратну информацију о постигнућима, напредовању и елементима које треба унапредити</a:t>
            </a: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r-Latn-C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К3 - Компетенције за подршку развоју личности ученика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Континуирано охрабрујем ученике да дају све од себе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односу са ученицима уважавам </a:t>
            </a:r>
            <a:r>
              <a:rPr lang="sr-Cyrl-R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њихове потребе и осећања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Користим технике позитивног дисциплиновања ученика без коришћења страха као мотиватора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Пружам подршку и охрабрење када ученици доживе разочарење и неуспех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Исказујем позитивна очекивања у вези са оним што ученици могу да постигну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Планирам различите активности које обезбеђују укључивање ученика са различитим индивидуалним карактеристикама и потребама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Избегавам деструктивну критику, исмевање и сарказам у контакту са ученицима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Пратим развој и напредовање различитих аспеката личности ученика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планирању сопственог рада и активности које организујем са децом уважавам социјални контекст из кога деца долазе</a:t>
            </a:r>
            <a:endParaRPr lang="sr-Cyrl-R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r-Latn-C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К4 - Компетенције за комуникацију и сарадњу </a:t>
            </a:r>
            <a:r>
              <a:rPr lang="sr-Cyrl-RS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 размењујем идеје, наставне материјале и опрему са колегама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 родитељима градим атмосферу међусобног поверења, укључујући их у различите активности у школи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Планирам и осмишљавам садржаје сарадње са установама и институцијама из окружења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ченике, родитеље/старатеље, колеге, локалну  заједница од значаја за образовно-васпитни рад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користим као ресурс за планирање и реализацију наставних и ваннаставних активности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Иницирам и прихватам иницијативу различитих партнера који  могу да допринесу напредовању школе и ученика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комуникацији са партнерима руководим се правилима успешне комуникације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Редовно информишем заинтересоване партнере о активностима школе које могу унапредити сарадњу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Познајем различите облике и садржаје сарадње са различитим партнерима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Учествујем у раду тимова и стручних тела у школи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</a:t>
            </a:r>
            <a:r>
              <a:rPr lang="sr-Cyrl-RS" dirty="0" smtClean="0"/>
              <a:t>анализа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972452" cy="45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84"/>
                <a:gridCol w="2657484"/>
                <a:gridCol w="2657484"/>
              </a:tblGrid>
              <a:tr h="57199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bg1"/>
                          </a:solidFill>
                        </a:rPr>
                        <a:t>Позитивно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Негативно</a:t>
                      </a:r>
                      <a:endParaRPr lang="en-US" sz="1800" i="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97693">
                <a:tc>
                  <a:txBody>
                    <a:bodyPr/>
                    <a:lstStyle/>
                    <a:p>
                      <a:r>
                        <a:rPr kumimoji="0" lang="sr-Cyrl-CS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Анализа у</a:t>
                      </a:r>
                      <a:r>
                        <a:rPr kumimoji="0" lang="pt-BR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нутрашњ</a:t>
                      </a:r>
                      <a:r>
                        <a:rPr kumimoji="0" lang="sr-Cyrl-CS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их аспеката</a:t>
                      </a:r>
                      <a:endParaRPr kumimoji="0" lang="en-US" sz="1600" b="1" i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CS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Cyrl-C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Снаге </a:t>
                      </a:r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(по</a:t>
                      </a:r>
                      <a:r>
                        <a:rPr kumimoji="0" lang="sr-Cyrl-C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јачати</a:t>
                      </a:r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Latn-R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C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иницијатива, истрајност, амбиција, упорност, воља, напредак, подстицај,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Слабости </a:t>
                      </a:r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(елимини</a:t>
                      </a:r>
                      <a:r>
                        <a:rPr kumimoji="0" lang="sr-Cyrl-C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сати</a:t>
                      </a:r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C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емотивност, </a:t>
                      </a:r>
                      <a:endParaRPr lang="en-US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2124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Анализа с</a:t>
                      </a:r>
                      <a:r>
                        <a:rPr kumimoji="0" lang="pt-BR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пољашњ</a:t>
                      </a:r>
                      <a:r>
                        <a:rPr kumimoji="0" lang="sr-Cyrl-CS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их аспеката</a:t>
                      </a:r>
                      <a:endParaRPr kumimoji="0" lang="en-US" sz="1600" b="1" i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Cyrl-C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Могућности/шансе </a:t>
                      </a:r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(истражити)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C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sr-Cyrl-CS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развој, ширење, унапређење, истраживање, експерименти</a:t>
                      </a: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Cyrl-CS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Опасности/претње </a:t>
                      </a:r>
                      <a:r>
                        <a:rPr kumimoji="0" lang="pt-B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(см</a:t>
                      </a:r>
                      <a:r>
                        <a:rPr kumimoji="0"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ањити или избегавати)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умор, финансије,</a:t>
                      </a:r>
                      <a:endParaRPr lang="en-US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САДРЖАЈ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Добро дошли у мој портофолио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Радна биографија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Радна постигнућа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Стручно усавршавање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Професионална филозофија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Самопроцена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SWOT</a:t>
            </a:r>
            <a:r>
              <a:rPr lang="sr-Cyrl-RS" dirty="0" smtClean="0"/>
              <a:t> анализа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фотографије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000" i="1" dirty="0" smtClean="0"/>
              <a:t>ДОБРОДОШЛИ У МОЈ ПОРТФОЛИО 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93916"/>
          </a:xfrm>
        </p:spPr>
        <p:txBody>
          <a:bodyPr>
            <a:normAutofit/>
          </a:bodyPr>
          <a:lstStyle/>
          <a:p>
            <a:r>
              <a:rPr lang="sr-Cyrl-RS" sz="1700" dirty="0" smtClean="0"/>
              <a:t>Зовем се </a:t>
            </a:r>
            <a:r>
              <a:rPr lang="sr-Cyrl-RS" sz="1700" dirty="0" smtClean="0"/>
              <a:t>Љињана Младеновић</a:t>
            </a:r>
            <a:endParaRPr lang="sr-Cyrl-RS" sz="1700" dirty="0" smtClean="0"/>
          </a:p>
          <a:p>
            <a:r>
              <a:rPr lang="sr-Cyrl-RS" sz="1700" dirty="0" smtClean="0"/>
              <a:t>Основно </a:t>
            </a:r>
            <a:r>
              <a:rPr lang="sr-Cyrl-RS" sz="1700" dirty="0" smtClean="0"/>
              <a:t> </a:t>
            </a:r>
            <a:r>
              <a:rPr lang="sr-Cyrl-RS" sz="1700" dirty="0" smtClean="0"/>
              <a:t>образовање стекла  сам  у Параћинској </a:t>
            </a:r>
            <a:r>
              <a:rPr lang="sr-Cyrl-RS" sz="1700" dirty="0" smtClean="0"/>
              <a:t>школи “</a:t>
            </a:r>
            <a:r>
              <a:rPr lang="sr-Cyrl-RS" sz="1700" dirty="0" smtClean="0"/>
              <a:t>Радоје Домановић</a:t>
            </a:r>
            <a:r>
              <a:rPr lang="sr-Cyrl-RS" sz="1700" dirty="0" smtClean="0"/>
              <a:t>”.</a:t>
            </a:r>
            <a:r>
              <a:rPr lang="sr-Cyrl-RS" sz="1700" dirty="0" smtClean="0"/>
              <a:t>Средњу </a:t>
            </a:r>
            <a:r>
              <a:rPr lang="sr-Cyrl-RS" sz="1700" dirty="0" smtClean="0"/>
              <a:t>школу ,Гимназију завршила </a:t>
            </a:r>
            <a:r>
              <a:rPr lang="sr-Cyrl-RS" sz="1700" dirty="0" smtClean="0"/>
              <a:t>сам у </a:t>
            </a:r>
            <a:r>
              <a:rPr lang="sr-Cyrl-RS" sz="1700" dirty="0" smtClean="0"/>
              <a:t>Параћину.Студије </a:t>
            </a:r>
            <a:r>
              <a:rPr lang="sr-Cyrl-RS" sz="1700" dirty="0" smtClean="0"/>
              <a:t>сам започела на </a:t>
            </a:r>
            <a:r>
              <a:rPr lang="sr-Cyrl-RS" sz="1700" dirty="0" smtClean="0"/>
              <a:t>Математичком факултету,Унивезитета у Београда. </a:t>
            </a:r>
            <a:r>
              <a:rPr lang="sr-Cyrl-RS" sz="1700" dirty="0" smtClean="0"/>
              <a:t>Дипломирала сам 2000.године и стекла звање дипломирани </a:t>
            </a:r>
            <a:r>
              <a:rPr lang="sr-Cyrl-RS" sz="1700" dirty="0" smtClean="0"/>
              <a:t>математичар-наставник математике и информатике. </a:t>
            </a:r>
            <a:endParaRPr lang="sr-Cyrl-RS" sz="1700" dirty="0" smtClean="0"/>
          </a:p>
          <a:p>
            <a:r>
              <a:rPr lang="sr-Cyrl-RS" sz="1700" dirty="0" smtClean="0"/>
              <a:t>Свој педагошки рад почела сам у </a:t>
            </a:r>
            <a:r>
              <a:rPr lang="sr-Cyrl-RS" sz="1700" dirty="0" smtClean="0"/>
              <a:t>Технолошкој школи)тада текстилно’’-хемијској),Економској и Гимназији 1998.године .”Године 2000 почела сам да радим у Основној школи </a:t>
            </a:r>
            <a:r>
              <a:rPr lang="en-US" sz="1700" dirty="0" smtClean="0"/>
              <a:t> “</a:t>
            </a:r>
            <a:r>
              <a:rPr lang="sr-Cyrl-RS" sz="1700" dirty="0" smtClean="0"/>
              <a:t>Стеван Јаковљевић</a:t>
            </a:r>
            <a:r>
              <a:rPr lang="en-US" sz="1700" dirty="0" smtClean="0"/>
              <a:t>”</a:t>
            </a:r>
            <a:r>
              <a:rPr lang="sr-Cyrl-RS" sz="1700" dirty="0" smtClean="0"/>
              <a:t>, </a:t>
            </a:r>
            <a:r>
              <a:rPr lang="sr-Cyrl-RS" sz="1700" dirty="0" smtClean="0"/>
              <a:t>где и данас радим</a:t>
            </a:r>
            <a:r>
              <a:rPr lang="sr-Cyrl-RS" dirty="0" smtClean="0"/>
              <a:t>.</a:t>
            </a:r>
          </a:p>
          <a:p>
            <a:r>
              <a:rPr lang="sr-Cyrl-RS" sz="1800" dirty="0" smtClean="0"/>
              <a:t>У току свог педагошког рада учествовала сам на разним </a:t>
            </a:r>
            <a:r>
              <a:rPr lang="sr-Cyrl-RS" sz="1800" dirty="0" smtClean="0"/>
              <a:t>такмичењима  и</a:t>
            </a:r>
            <a:r>
              <a:rPr lang="en-US" sz="1800" dirty="0" smtClean="0"/>
              <a:t> </a:t>
            </a:r>
            <a:r>
              <a:rPr lang="sr-Cyrl-RS" sz="1800" dirty="0" smtClean="0"/>
              <a:t>конкурсима  на </a:t>
            </a:r>
            <a:r>
              <a:rPr lang="sr-Cyrl-RS" sz="1800" dirty="0" smtClean="0"/>
              <a:t>којима сам до сада са својим ученицима освајала запажене резултате.</a:t>
            </a:r>
          </a:p>
          <a:p>
            <a:r>
              <a:rPr lang="sr-Cyrl-RS" sz="1800" dirty="0" smtClean="0"/>
              <a:t>Похађала сам разне семинаре из </a:t>
            </a:r>
            <a:r>
              <a:rPr lang="sr-Cyrl-RS" sz="1800" dirty="0" smtClean="0"/>
              <a:t>мматематике ,информатике ,педагогије...</a:t>
            </a:r>
            <a:endParaRPr lang="sr-Cyrl-RS" sz="1800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i="1" dirty="0" smtClean="0"/>
              <a:t>РАДНА</a:t>
            </a:r>
            <a:r>
              <a:rPr lang="sr-Cyrl-RS" i="1" dirty="0" smtClean="0"/>
              <a:t> </a:t>
            </a:r>
            <a:r>
              <a:rPr lang="sr-Cyrl-RS" sz="4400" i="1" dirty="0" smtClean="0"/>
              <a:t>БИОГРАФИЈА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sz="2000" b="1" i="1" dirty="0" smtClean="0"/>
              <a:t>ЛИЧНА БИОГРАФИЈА</a:t>
            </a:r>
            <a:endParaRPr lang="sr-Cyrl-RS" sz="2000" b="1" dirty="0" smtClean="0"/>
          </a:p>
          <a:p>
            <a:r>
              <a:rPr lang="sr-Cyrl-RS" sz="1800" dirty="0" smtClean="0"/>
              <a:t>Име и презиме: Јелена Милошевић</a:t>
            </a:r>
          </a:p>
          <a:p>
            <a:r>
              <a:rPr lang="sr-Cyrl-RS" sz="1800" dirty="0" smtClean="0"/>
              <a:t>Место и датум рођења: </a:t>
            </a:r>
            <a:r>
              <a:rPr lang="sr-Cyrl-RS" sz="1800" dirty="0" smtClean="0"/>
              <a:t>23.11.1974.године</a:t>
            </a:r>
            <a:endParaRPr lang="sr-Cyrl-RS" sz="1800" dirty="0" smtClean="0"/>
          </a:p>
          <a:p>
            <a:r>
              <a:rPr lang="sr-Cyrl-RS" sz="1800" dirty="0" smtClean="0"/>
              <a:t>Мејл адреса: </a:t>
            </a:r>
            <a:r>
              <a:rPr lang="en-US" sz="1800" dirty="0" smtClean="0"/>
              <a:t>ljilja23@hotmail.com,aleksmlad@open.telekom.rs</a:t>
            </a:r>
            <a:endParaRPr lang="sr-Cyrl-RS" sz="1800" dirty="0" smtClean="0"/>
          </a:p>
          <a:p>
            <a:r>
              <a:rPr lang="sr-Cyrl-RS" sz="2000" b="1" dirty="0" smtClean="0"/>
              <a:t>ОБРАЗОВАЊЕ</a:t>
            </a:r>
          </a:p>
          <a:p>
            <a:r>
              <a:rPr lang="sr-Cyrl-RS" sz="1800" dirty="0" smtClean="0"/>
              <a:t>Математички факултет </a:t>
            </a:r>
            <a:r>
              <a:rPr lang="sr-Cyrl-RS" sz="1800" dirty="0" smtClean="0"/>
              <a:t>у Београду.</a:t>
            </a:r>
            <a:endParaRPr lang="sr-Cyrl-RS" sz="1800" dirty="0" smtClean="0"/>
          </a:p>
          <a:p>
            <a:r>
              <a:rPr lang="sr-Cyrl-RS" sz="2000" b="1" dirty="0" smtClean="0"/>
              <a:t>РАДНО ИСКУСТВО</a:t>
            </a:r>
          </a:p>
          <a:p>
            <a:r>
              <a:rPr lang="sr-Cyrl-RS" sz="1800" dirty="0" smtClean="0"/>
              <a:t>Наставник </a:t>
            </a:r>
            <a:r>
              <a:rPr lang="sr-Cyrl-RS" sz="1800" dirty="0" smtClean="0"/>
              <a:t>математике у Средњој </a:t>
            </a:r>
            <a:r>
              <a:rPr lang="sr-Cyrl-RS" sz="1800" dirty="0" smtClean="0"/>
              <a:t>Школи “ </a:t>
            </a:r>
            <a:r>
              <a:rPr lang="sr-Cyrl-RS" sz="1800" dirty="0" smtClean="0"/>
              <a:t>Гимназија” </a:t>
            </a:r>
            <a:r>
              <a:rPr lang="sr-Cyrl-RS" sz="1800" dirty="0" smtClean="0"/>
              <a:t>у Параћину</a:t>
            </a:r>
          </a:p>
          <a:p>
            <a:r>
              <a:rPr lang="sr-Cyrl-RS" sz="1800" dirty="0" smtClean="0"/>
              <a:t> </a:t>
            </a:r>
            <a:r>
              <a:rPr lang="sr-Cyrl-RS" sz="1800" dirty="0" smtClean="0"/>
              <a:t>Наставник </a:t>
            </a:r>
            <a:r>
              <a:rPr lang="sr-Cyrl-RS" sz="1800" dirty="0" smtClean="0"/>
              <a:t>математике и информатике у Средњој </a:t>
            </a:r>
            <a:r>
              <a:rPr lang="sr-Cyrl-RS" sz="1800" dirty="0" smtClean="0"/>
              <a:t>Школи “ Технолошкој” у </a:t>
            </a:r>
            <a:r>
              <a:rPr lang="sr-Cyrl-RS" sz="1800" dirty="0" smtClean="0"/>
              <a:t>Параћину</a:t>
            </a:r>
            <a:endParaRPr lang="sr-Cyrl-RS" sz="1800" dirty="0" smtClean="0"/>
          </a:p>
          <a:p>
            <a:endParaRPr lang="sr-Cyrl-RS" sz="1800" dirty="0" smtClean="0"/>
          </a:p>
          <a:p>
            <a:r>
              <a:rPr lang="sr-Cyrl-RS" sz="1800" dirty="0" smtClean="0"/>
              <a:t>Наставник </a:t>
            </a:r>
            <a:r>
              <a:rPr lang="sr-Cyrl-RS" sz="1800" dirty="0" smtClean="0"/>
              <a:t> математике у Средњој Школи </a:t>
            </a:r>
            <a:r>
              <a:rPr lang="sr-Cyrl-RS" sz="1800" dirty="0" smtClean="0"/>
              <a:t>“ </a:t>
            </a:r>
            <a:r>
              <a:rPr lang="sr-Cyrl-RS" sz="1800" dirty="0" smtClean="0"/>
              <a:t>Економској” </a:t>
            </a:r>
            <a:r>
              <a:rPr lang="sr-Cyrl-RS" sz="1800" dirty="0" smtClean="0"/>
              <a:t>у Параћину</a:t>
            </a:r>
          </a:p>
          <a:p>
            <a:r>
              <a:rPr lang="sr-Cyrl-RS" sz="1800" dirty="0" smtClean="0"/>
              <a:t>Наставник </a:t>
            </a:r>
            <a:r>
              <a:rPr lang="sr-Cyrl-RS" sz="1800" dirty="0" smtClean="0"/>
              <a:t> математике и информатике у ОШ </a:t>
            </a:r>
            <a:r>
              <a:rPr lang="sr-Cyrl-RS" sz="1800" dirty="0" smtClean="0"/>
              <a:t>“ </a:t>
            </a:r>
            <a:r>
              <a:rPr lang="sr-Cyrl-RS" sz="1800" dirty="0" smtClean="0"/>
              <a:t>Стеван Јаковљевић” </a:t>
            </a:r>
            <a:r>
              <a:rPr lang="sr-Cyrl-RS" sz="1800" dirty="0" smtClean="0"/>
              <a:t>у Параћину</a:t>
            </a:r>
          </a:p>
          <a:p>
            <a:r>
              <a:rPr lang="sr-Cyrl-RS" sz="2000" b="1" dirty="0" smtClean="0"/>
              <a:t>СТРАНИ ЈЕЗИЦИ</a:t>
            </a:r>
          </a:p>
          <a:p>
            <a:r>
              <a:rPr lang="sr-Cyrl-RS" sz="1800" dirty="0" smtClean="0"/>
              <a:t>Енглески,Немачки</a:t>
            </a:r>
            <a:endParaRPr lang="sr-Cyrl-RS" sz="1800" dirty="0" smtClean="0"/>
          </a:p>
          <a:p>
            <a:r>
              <a:rPr lang="sr-Cyrl-RS" sz="2000" b="1" dirty="0" smtClean="0"/>
              <a:t>РАД НА РАЧУНАРУ</a:t>
            </a:r>
          </a:p>
          <a:p>
            <a:r>
              <a:rPr lang="en-US" sz="1800" dirty="0" err="1" smtClean="0"/>
              <a:t>Windows,Microsoft</a:t>
            </a:r>
            <a:r>
              <a:rPr lang="en-US" sz="1800" dirty="0" smtClean="0"/>
              <a:t> </a:t>
            </a:r>
            <a:r>
              <a:rPr lang="en-US" sz="1800" dirty="0" err="1" smtClean="0"/>
              <a:t>Office,Internet</a:t>
            </a:r>
            <a:r>
              <a:rPr lang="sr-Cyrl-RS" sz="1800" dirty="0" smtClean="0"/>
              <a:t>,</a:t>
            </a:r>
            <a:r>
              <a:rPr lang="en-US" sz="1800" dirty="0" smtClean="0"/>
              <a:t>ECDL </a:t>
            </a:r>
            <a:r>
              <a:rPr lang="sr-Cyrl-RS" sz="1800" dirty="0" smtClean="0"/>
              <a:t> </a:t>
            </a:r>
            <a:r>
              <a:rPr lang="sr-Cyrl-RS" sz="1800" dirty="0" smtClean="0"/>
              <a:t>сертификат,одржавање школске рачунарске мреже,израда сајта школе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i="1" dirty="0" smtClean="0"/>
              <a:t>РАДНА ПОСТИГНУЋА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Окружно такмичење из математике  1 и 2 награда 2006 године</a:t>
            </a:r>
          </a:p>
          <a:p>
            <a:r>
              <a:rPr lang="sr-Cyrl-RS" dirty="0" smtClean="0"/>
              <a:t>Учешће на републичком такмичењу из математике 2011 године</a:t>
            </a:r>
          </a:p>
          <a:p>
            <a:r>
              <a:rPr lang="sr-Cyrl-RS" dirty="0" smtClean="0"/>
              <a:t>Окружно такмичење из информатике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i="1" dirty="0" smtClean="0"/>
              <a:t>СТРУЧНО УСАВРШАВАЊЕ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2009/10. “Преко песме до нота” -</a:t>
            </a:r>
            <a:r>
              <a:rPr lang="sr-Cyrl-RS" sz="1800" b="1" dirty="0" smtClean="0"/>
              <a:t>32.сата.</a:t>
            </a:r>
          </a:p>
          <a:p>
            <a:r>
              <a:rPr lang="sr-Cyrl-RS" sz="1800" dirty="0" smtClean="0"/>
              <a:t>2011/12.”Моралне вредности против вршњачког насиља”- </a:t>
            </a:r>
            <a:r>
              <a:rPr lang="sr-Cyrl-RS" sz="1800" b="1" dirty="0" smtClean="0"/>
              <a:t>8.сати.</a:t>
            </a:r>
            <a:endParaRPr lang="sr-Cyrl-RS" sz="1800" dirty="0" smtClean="0"/>
          </a:p>
          <a:p>
            <a:r>
              <a:rPr lang="sr-Cyrl-RS" sz="1800" dirty="0" smtClean="0"/>
              <a:t>2011/12. “Мултимедијална-музичка радионица”-</a:t>
            </a:r>
            <a:r>
              <a:rPr lang="sr-Cyrl-RS" sz="1800" b="1" dirty="0" smtClean="0"/>
              <a:t>16.сати.</a:t>
            </a:r>
            <a:endParaRPr lang="sr-Cyrl-RS" sz="1800" dirty="0" smtClean="0"/>
          </a:p>
          <a:p>
            <a:r>
              <a:rPr lang="sr-Cyrl-RS" sz="1800" dirty="0" smtClean="0"/>
              <a:t>2011/12. “Добре и лоше стране учешћа на такмичењу код деце са изразитим музичким способностима”-</a:t>
            </a:r>
            <a:r>
              <a:rPr lang="sr-Cyrl-RS" sz="1800" b="1" dirty="0" smtClean="0"/>
              <a:t>8.сати.</a:t>
            </a:r>
          </a:p>
          <a:p>
            <a:r>
              <a:rPr lang="sr-Cyrl-RS" sz="1800" dirty="0" smtClean="0"/>
              <a:t>2013/14. “Нет педагогија и учење на даљну у музичком образовању- приказ семинара Европске уније музичких школа/ трибина “-</a:t>
            </a:r>
            <a:r>
              <a:rPr lang="sr-Cyrl-RS" sz="1800" b="1" dirty="0" smtClean="0"/>
              <a:t>1 бод.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i="1" dirty="0" smtClean="0"/>
              <a:t>ПРОФЕСИОНАНА ФИЛОЗОФИЈА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Утоку свог петнаестогодишњег рада са децом,настојала сам да деци приближим  музичку културу и солфеђо на што једноставнији начин  и да се музиком баве с’ љубављу.Да сам користила добру методу радаи правилан психолошки приступ ученицима ,потврђују и награде које сам освојила на разним такмичењима.Своје стечено знање у току школовања третирала сам као основу која подразумева сталну едукацију и надоградњу.Настојала сам да посећујем разне семинате и стручне трибине на којима сам научила доста о музичкој педагогији и предметима које предајем у основној и музичкој школи.Сарађивала сам са колегама из других школа у виду размене искустава,прикупљање разних методика наставе и нотног материјала.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i="1" dirty="0" smtClean="0"/>
              <a:t>САМОПРОЦЕНА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1800" b="1" dirty="0" smtClean="0"/>
              <a:t>К2-Компетенција за наставну област,предмет и методику наставе.</a:t>
            </a:r>
          </a:p>
          <a:p>
            <a:r>
              <a:rPr lang="sr-Cyrl-RS" sz="1800" dirty="0" smtClean="0"/>
              <a:t>У планирању садржаја и начина рада руководим се циљевима и исходима наставног предмета.</a:t>
            </a:r>
          </a:p>
          <a:p>
            <a:r>
              <a:rPr lang="sr-Cyrl-RS" sz="1800" dirty="0" smtClean="0"/>
              <a:t>Користим методе и технике примерене предмету и ученицима којима предајем.</a:t>
            </a:r>
          </a:p>
          <a:p>
            <a:r>
              <a:rPr lang="sr-Cyrl-RS" sz="1800" dirty="0" smtClean="0"/>
              <a:t>Садржаје предмете који предајем повезујем са примерима из свакодневног живота и искуства ученика.</a:t>
            </a:r>
          </a:p>
          <a:p>
            <a:r>
              <a:rPr lang="sr-Cyrl-RS" sz="1800" dirty="0" smtClean="0"/>
              <a:t>У планирању и организовању рада руководим се образовним стандардима.</a:t>
            </a:r>
          </a:p>
          <a:p>
            <a:r>
              <a:rPr lang="sr-Cyrl-RS" sz="1800" dirty="0" smtClean="0"/>
              <a:t>Упућујем ученике да садржаје предмета који предајем повезују са другим предметима и областима.</a:t>
            </a:r>
          </a:p>
          <a:p>
            <a:r>
              <a:rPr lang="sr-Cyrl-RS" sz="1800" dirty="0" smtClean="0"/>
              <a:t>Наставу обогаћујем  искуствима стеченим кроз различите облике стручног усавршавања.</a:t>
            </a:r>
          </a:p>
          <a:p>
            <a:r>
              <a:rPr lang="sr-Cyrl-RS" sz="1800" dirty="0" smtClean="0"/>
              <a:t>Користим аудиобизуелне и илустроване материјале у  настави у функцији учења ученика.</a:t>
            </a:r>
          </a:p>
          <a:p>
            <a:r>
              <a:rPr lang="sr-Cyrl-RS" sz="1800" dirty="0" smtClean="0"/>
              <a:t>Користим савремене образовне технологије како би подстакла учење ученика.</a:t>
            </a:r>
          </a:p>
          <a:p>
            <a:r>
              <a:rPr lang="sr-Cyrl-RS" sz="1800" dirty="0" smtClean="0"/>
              <a:t>Познајем и користим различите начине праћења и вредновања рада ученика.</a:t>
            </a:r>
          </a:p>
          <a:p>
            <a:endParaRPr lang="sr-Cyrl-RS" sz="1600" dirty="0" smtClean="0"/>
          </a:p>
          <a:p>
            <a:endParaRPr lang="sr-Cyrl-R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r-Latn-CS" sz="4000" b="1" dirty="0" smtClean="0">
                <a:cs typeface="Times New Roman" pitchFamily="18" charset="0"/>
              </a:rPr>
              <a:t>К2 - Компетенције за наставну област, предмет и методику наставе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У планирању садржаја и начина рада руководим се циљевима и исходима наставног предмета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Користим методе и технике примерене предмету и ученицима којима предајем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Садржаје предмета који предајем повезујем са примерима из свакодневног живота и искуствима ученика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У планирању и организовању рада руководим се образовним стандардима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Упућујем ученике да садржаје предмета који предајем повезују с другим предметима и областима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Наставу обогаћујем искуствима стеченим кроз различите облике стручног усавршавања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Користим аудиовизуелне и илустративне материјале у настави у функцији учења ученика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Користим савремене образовне технологије како би подстакла/ао учење ученика</a:t>
            </a:r>
            <a:endParaRPr lang="en-US" sz="4000" dirty="0" smtClean="0">
              <a:cs typeface="Times New Roman" pitchFamily="18" charset="0"/>
            </a:endParaRPr>
          </a:p>
          <a:p>
            <a:r>
              <a:rPr lang="sr-Latn-CS" sz="4000" dirty="0" smtClean="0">
                <a:cs typeface="Times New Roman" pitchFamily="18" charset="0"/>
              </a:rPr>
              <a:t>Познајем и користим различите начине праћења и вредновања рада ученика</a:t>
            </a:r>
            <a:endParaRPr lang="sr-Cyrl-RS" sz="4000" dirty="0" smtClean="0">
              <a:cs typeface="Times New Roman" pitchFamily="18" charset="0"/>
            </a:endParaRPr>
          </a:p>
          <a:p>
            <a:endParaRPr lang="en-US" sz="40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808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ПОРТФОЛИО</vt:lpstr>
      <vt:lpstr>САДРЖАЈ</vt:lpstr>
      <vt:lpstr>ДОБРОДОШЛИ У МОЈ ПОРТФОЛИО </vt:lpstr>
      <vt:lpstr>РАДНА БИОГРАФИЈА</vt:lpstr>
      <vt:lpstr>РАДНА ПОСТИГНУЋА</vt:lpstr>
      <vt:lpstr>СТРУЧНО УСАВРШАВАЊЕ</vt:lpstr>
      <vt:lpstr>ПРОФЕСИОНАНА ФИЛОЗОФИЈА</vt:lpstr>
      <vt:lpstr>САМОПРОЦЕНА</vt:lpstr>
      <vt:lpstr>Slide 9</vt:lpstr>
      <vt:lpstr>Slide 10</vt:lpstr>
      <vt:lpstr>Slide 11</vt:lpstr>
      <vt:lpstr>Slide 12</vt:lpstr>
      <vt:lpstr>SWOT анализа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Doktor</dc:creator>
  <cp:lastModifiedBy>Aca</cp:lastModifiedBy>
  <cp:revision>24</cp:revision>
  <dcterms:created xsi:type="dcterms:W3CDTF">2014-03-10T20:07:28Z</dcterms:created>
  <dcterms:modified xsi:type="dcterms:W3CDTF">2014-03-29T15:10:59Z</dcterms:modified>
</cp:coreProperties>
</file>